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Nunito"/>
      <p:regular r:id="rId31"/>
      <p:bold r:id="rId32"/>
      <p:italic r:id="rId33"/>
      <p:boldItalic r:id="rId34"/>
    </p:embeddedFont>
    <p:embeddedFont>
      <p:font typeface="Maven Pro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7" roundtripDataSignature="AMtx7mj0XGiCvWcta7bHNXrFAiB14FlX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Nunito-italic.fntdata"/><Relationship Id="rId10" Type="http://schemas.openxmlformats.org/officeDocument/2006/relationships/slide" Target="slides/slide5.xml"/><Relationship Id="rId32" Type="http://schemas.openxmlformats.org/officeDocument/2006/relationships/font" Target="fonts/Nunito-bold.fntdata"/><Relationship Id="rId13" Type="http://schemas.openxmlformats.org/officeDocument/2006/relationships/slide" Target="slides/slide8.xml"/><Relationship Id="rId35" Type="http://schemas.openxmlformats.org/officeDocument/2006/relationships/font" Target="fonts/MavenPro-regular.fntdata"/><Relationship Id="rId12" Type="http://schemas.openxmlformats.org/officeDocument/2006/relationships/slide" Target="slides/slide7.xml"/><Relationship Id="rId34" Type="http://schemas.openxmlformats.org/officeDocument/2006/relationships/font" Target="fonts/Nunito-boldItalic.fntdata"/><Relationship Id="rId15" Type="http://schemas.openxmlformats.org/officeDocument/2006/relationships/slide" Target="slides/slide10.xml"/><Relationship Id="rId37" Type="http://customschemas.google.com/relationships/presentationmetadata" Target="metadata"/><Relationship Id="rId14" Type="http://schemas.openxmlformats.org/officeDocument/2006/relationships/slide" Target="slides/slide9.xml"/><Relationship Id="rId36" Type="http://schemas.openxmlformats.org/officeDocument/2006/relationships/font" Target="fonts/MavenPr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fd1da220d0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1fd1da220d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fd1da220d0_0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g1fd1da220d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fd1da220d0_0_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g1fd1da220d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fd1da220d0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g1fd1da220d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fd1da220d0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g1fd1da220d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fd1da220d0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g1fd1da220d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fd1da220d0_0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g1fd1da220d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fd1da220d0_0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g1fd1da220d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1" name="Google Shape;11;p2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09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2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09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Google Shape;13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" name="Google Shape;14;p2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" name="Google Shape;15;p2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2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8" name="Google Shape;18;p2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09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09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Google Shape;20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2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28"/>
          <p:cNvGrpSpPr/>
          <p:nvPr/>
        </p:nvGrpSpPr>
        <p:grpSpPr>
          <a:xfrm>
            <a:off x="146769" y="3406"/>
            <a:ext cx="1233214" cy="1384535"/>
            <a:chOff x="146769" y="3406"/>
            <a:chExt cx="1233214" cy="1384535"/>
          </a:xfrm>
        </p:grpSpPr>
        <p:grpSp>
          <p:nvGrpSpPr>
            <p:cNvPr id="24" name="Google Shape;24;p28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25" name="Google Shape;25;p28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28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" name="Google Shape;27;p28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28" name="Google Shape;28;p28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29;p28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0;p28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" name="Google Shape;31;p28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32" name="Google Shape;32;p28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28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28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28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6" name="Google Shape;36;p28"/>
          <p:cNvGrpSpPr/>
          <p:nvPr/>
        </p:nvGrpSpPr>
        <p:grpSpPr>
          <a:xfrm>
            <a:off x="6775084" y="2904008"/>
            <a:ext cx="2186147" cy="2239500"/>
            <a:chOff x="6775084" y="2904008"/>
            <a:chExt cx="2186147" cy="2239500"/>
          </a:xfrm>
        </p:grpSpPr>
        <p:grpSp>
          <p:nvGrpSpPr>
            <p:cNvPr id="37" name="Google Shape;37;p28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38" name="Google Shape;38;p28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28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" name="Google Shape;40;p28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41" name="Google Shape;41;p28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28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28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" name="Google Shape;44;p28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45" name="Google Shape;45;p28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28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;p28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8;p28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" name="Google Shape;49;p28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50" name="Google Shape;50;p28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51;p28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2;p28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28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p28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5" name="Google Shape;55;p28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2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27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59" name="Google Shape;59;p27"/>
            <p:cNvGrpSpPr/>
            <p:nvPr/>
          </p:nvGrpSpPr>
          <p:grpSpPr>
            <a:xfrm>
              <a:off x="7343003" y="4453711"/>
              <a:ext cx="316800" cy="688512"/>
              <a:chOff x="7343003" y="4453711"/>
              <a:chExt cx="316800" cy="688512"/>
            </a:xfrm>
          </p:grpSpPr>
          <p:sp>
            <p:nvSpPr>
              <p:cNvPr id="60" name="Google Shape;60;p27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27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2" name="Google Shape;62;p27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63" name="Google Shape;63;p27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27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27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" name="Google Shape;66;p27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67" name="Google Shape;67;p27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27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27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27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" name="Google Shape;71;p27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72" name="Google Shape;72;p27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27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27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27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27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7" name="Google Shape;77;p27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78" name="Google Shape;78;p27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7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0" name="Google Shape;80;p27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81" name="Google Shape;81;p27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27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27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4" name="Google Shape;84;p27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5" name="Google Shape;85;p27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86" name="Google Shape;86;p27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27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8" name="Google Shape;88;p27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7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7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7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7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7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" name="Google Shape;94;p27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7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30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9" name="Google Shape;99;p3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09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3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09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" name="Google Shape;101;p30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30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3" name="Google Shape;103;p3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31"/>
          <p:cNvGrpSpPr/>
          <p:nvPr/>
        </p:nvGrpSpPr>
        <p:grpSpPr>
          <a:xfrm>
            <a:off x="6866714" y="1255"/>
            <a:ext cx="2267380" cy="2601741"/>
            <a:chOff x="6790514" y="1255"/>
            <a:chExt cx="2267380" cy="2601741"/>
          </a:xfrm>
        </p:grpSpPr>
        <p:grpSp>
          <p:nvGrpSpPr>
            <p:cNvPr id="106" name="Google Shape;106;p31"/>
            <p:cNvGrpSpPr/>
            <p:nvPr/>
          </p:nvGrpSpPr>
          <p:grpSpPr>
            <a:xfrm>
              <a:off x="7067536" y="1255"/>
              <a:ext cx="1990358" cy="1990303"/>
              <a:chOff x="7067536" y="1255"/>
              <a:chExt cx="1990358" cy="1990303"/>
            </a:xfrm>
          </p:grpSpPr>
          <p:sp>
            <p:nvSpPr>
              <p:cNvPr id="107" name="Google Shape;107;p31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31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31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" name="Google Shape;110;p31"/>
            <p:cNvGrpSpPr/>
            <p:nvPr/>
          </p:nvGrpSpPr>
          <p:grpSpPr>
            <a:xfrm>
              <a:off x="8207126" y="1807997"/>
              <a:ext cx="795000" cy="795000"/>
              <a:chOff x="8207126" y="1807997"/>
              <a:chExt cx="795000" cy="795000"/>
            </a:xfrm>
          </p:grpSpPr>
          <p:sp>
            <p:nvSpPr>
              <p:cNvPr id="111" name="Google Shape;111;p31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31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31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4" name="Google Shape;114;p31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15" name="Google Shape;115;p31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31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7" name="Google Shape;117;p31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3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32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1" name="Google Shape;121;p3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09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3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09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" name="Google Shape;123;p32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4" name="Google Shape;124;p32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5" name="Google Shape;125;p32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33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29" name="Google Shape;129;p3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09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09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" name="Google Shape;131;p33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2" name="Google Shape;132;p3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34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35" name="Google Shape;135;p34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36" name="Google Shape;136;p3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34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34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34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0" name="Google Shape;140;p34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1" name="Google Shape;141;p3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34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34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34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34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6" name="Google Shape;146;p34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47" name="Google Shape;147;p3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34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34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34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1" name="Google Shape;151;p34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52" name="Google Shape;152;p3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34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34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5" name="Google Shape;155;p34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56" name="Google Shape;156;p34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34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34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34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34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1" name="Google Shape;161;p34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62" name="Google Shape;162;p34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34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34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34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6" name="Google Shape;166;p34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67" name="Google Shape;167;p34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34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34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0" name="Google Shape;170;p34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1" name="Google Shape;171;p34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34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34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34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34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" name="Google Shape;176;p34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77" name="Google Shape;177;p34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34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34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34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1" name="Google Shape;181;p34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82" name="Google Shape;182;p34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34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34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34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6" name="Google Shape;186;p34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87" name="Google Shape;187;p34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34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34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0" name="Google Shape;190;p34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1" name="Google Shape;191;p34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34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34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34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5" name="Google Shape;195;p34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196" name="Google Shape;196;p34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34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34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34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0" name="Google Shape;200;p34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1" name="Google Shape;201;p34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34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34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34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34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6" name="Google Shape;206;p34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07" name="Google Shape;207;p34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34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34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34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1" name="Google Shape;211;p34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12" name="Google Shape;212;p34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34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34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5" name="Google Shape;215;p34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16" name="Google Shape;216;p34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34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34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34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0" name="Google Shape;220;p34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1" name="Google Shape;221;p34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34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34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34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34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6" name="Google Shape;226;p34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27" name="Google Shape;227;p34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34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34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34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1" name="Google Shape;231;p34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32" name="Google Shape;232;p34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34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34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5" name="Google Shape;235;p34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36" name="Google Shape;236;p34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34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34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34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34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1" name="Google Shape;241;p34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42" name="Google Shape;242;p34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34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34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34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6" name="Google Shape;246;p34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47" name="Google Shape;247;p34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34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34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34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1" name="Google Shape;251;p34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52" name="Google Shape;252;p34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34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34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5" name="Google Shape;255;p34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56" name="Google Shape;256;p34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34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34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34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0" name="Google Shape;260;p34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1" name="Google Shape;261;p34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2" name="Google Shape;262;p3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rgbClr val="A4C2F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2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hyperlink" Target="https://en.wikipedia.org/wiki/Abbreviated_Injury_Scale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hyperlink" Target="https://www.facs.org/quality-programs/trauma/systems/trauma-series/part-v/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hyperlink" Target="https://www.researchgate.net/figure/Pie-chart-displaying-the-mechanism-of-trauma-of-all-BCVI-patients_fig1_333761665" TargetMode="External"/><Relationship Id="rId8" Type="http://schemas.openxmlformats.org/officeDocument/2006/relationships/hyperlink" Target="https://www.facs.org/quality-programs/trauma/systems/trauma-series/part-v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hyperlink" Target="https://www.facs.org/quality-programs/trauma/systems/trauma-series/part-v/" TargetMode="External"/><Relationship Id="rId5" Type="http://schemas.openxmlformats.org/officeDocument/2006/relationships/hyperlink" Target="https://www.facs.org/quality-programs/trauma/quality/national-trauma-data-bank/" TargetMode="External"/><Relationship Id="rId6" Type="http://schemas.openxmlformats.org/officeDocument/2006/relationships/hyperlink" Target="https://www.hhs.gov/hipaa/index.html" TargetMode="External"/><Relationship Id="rId7" Type="http://schemas.openxmlformats.org/officeDocument/2006/relationships/hyperlink" Target="https://www.researchgate.net/figure/Pie-chart-displaying-the-mechanism-of-trauma-of-all-BCVI-patients_fig1_333761665" TargetMode="External"/><Relationship Id="rId8" Type="http://schemas.openxmlformats.org/officeDocument/2006/relationships/hyperlink" Target="https://www.facs.org/quality-programs/trauma/systems/trauma-series/part-v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jp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hyperlink" Target="https://www.facs.org/quality-programs/trauma/quality/national-trauma-data-bank/" TargetMode="External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hyperlink" Target="https://www.hhs.gov/hipaa/index.html" TargetMode="External"/><Relationship Id="rId5" Type="http://schemas.openxmlformats.org/officeDocument/2006/relationships/hyperlink" Target="https://www.cms.gov/" TargetMode="External"/><Relationship Id="rId6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38000"/>
          </a:blip>
          <a:stretch>
            <a:fillRect/>
          </a:stretch>
        </a:blip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"/>
          <p:cNvSpPr txBox="1"/>
          <p:nvPr>
            <p:ph type="title"/>
          </p:nvPr>
        </p:nvSpPr>
        <p:spPr>
          <a:xfrm>
            <a:off x="1056750" y="1317976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4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USA Trauma Database</a:t>
            </a:r>
            <a:endParaRPr sz="440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0" name="Google Shape;270;p1"/>
          <p:cNvSpPr txBox="1"/>
          <p:nvPr>
            <p:ph idx="1" type="body"/>
          </p:nvPr>
        </p:nvSpPr>
        <p:spPr>
          <a:xfrm>
            <a:off x="1056750" y="1611886"/>
            <a:ext cx="7030500" cy="29829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2800">
              <a:solidFill>
                <a:srgbClr val="002060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2800">
                <a:solidFill>
                  <a:srgbClr val="002060"/>
                </a:solidFill>
                <a:latin typeface="Aharoni"/>
                <a:ea typeface="Aharoni"/>
                <a:cs typeface="Aharoni"/>
                <a:sym typeface="Aharoni"/>
              </a:rPr>
              <a:t>	Group 2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2800">
                <a:solidFill>
                  <a:srgbClr val="002060"/>
                </a:solidFill>
                <a:latin typeface="Aharoni"/>
                <a:ea typeface="Aharoni"/>
                <a:cs typeface="Aharoni"/>
                <a:sym typeface="Aharoni"/>
              </a:rPr>
              <a:t>	</a:t>
            </a:r>
            <a:r>
              <a:rPr b="1" lang="en" sz="2000">
                <a:solidFill>
                  <a:srgbClr val="002060"/>
                </a:solidFill>
                <a:latin typeface="Aharoni"/>
                <a:ea typeface="Aharoni"/>
                <a:cs typeface="Aharoni"/>
                <a:sym typeface="Aharoni"/>
              </a:rPr>
              <a:t>Britain James, Jahnavi Godavarthi</a:t>
            </a:r>
            <a:endParaRPr b="1" sz="2000">
              <a:solidFill>
                <a:srgbClr val="002060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2000">
                <a:solidFill>
                  <a:srgbClr val="002060"/>
                </a:solidFill>
                <a:latin typeface="Aharoni"/>
                <a:ea typeface="Aharoni"/>
                <a:cs typeface="Aharoni"/>
                <a:sym typeface="Aharoni"/>
              </a:rPr>
              <a:t>	Prabhudatta Mohapatra, Swetha Uppula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en" sz="2000">
                <a:solidFill>
                  <a:srgbClr val="002060"/>
                </a:solidFill>
                <a:latin typeface="Aharoni"/>
                <a:ea typeface="Aharoni"/>
                <a:cs typeface="Aharoni"/>
                <a:sym typeface="Aharoni"/>
              </a:rPr>
              <a:t>	</a:t>
            </a:r>
            <a:r>
              <a:rPr b="1" lang="en" sz="2000">
                <a:solidFill>
                  <a:schemeClr val="dk2"/>
                </a:solidFill>
                <a:latin typeface="Aharoni"/>
                <a:ea typeface="Aharoni"/>
                <a:cs typeface="Aharoni"/>
                <a:sym typeface="Aharoni"/>
              </a:rPr>
              <a:t>Date: </a:t>
            </a:r>
            <a:r>
              <a:rPr b="1" i="1" lang="en" sz="2000">
                <a:solidFill>
                  <a:schemeClr val="dk2"/>
                </a:solidFill>
                <a:latin typeface="Aharoni"/>
                <a:ea typeface="Aharoni"/>
                <a:cs typeface="Aharoni"/>
                <a:sym typeface="Aharoni"/>
              </a:rPr>
              <a:t>03/14/2023</a:t>
            </a:r>
            <a:endParaRPr b="1" i="1" sz="2000">
              <a:solidFill>
                <a:schemeClr val="dk2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pic>
        <p:nvPicPr>
          <p:cNvPr descr="Graphical user interface, text&#10;&#10;Description automatically generated" id="271" name="Google Shape;27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0732" y="220980"/>
            <a:ext cx="3022535" cy="982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25000"/>
          </a:blip>
          <a:stretch>
            <a:fillRect/>
          </a:stretch>
        </a:blip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0"/>
          <p:cNvSpPr txBox="1"/>
          <p:nvPr>
            <p:ph type="title"/>
          </p:nvPr>
        </p:nvSpPr>
        <p:spPr>
          <a:xfrm>
            <a:off x="1056750" y="579100"/>
            <a:ext cx="787008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200">
                <a:solidFill>
                  <a:srgbClr val="C00000"/>
                </a:solidFill>
              </a:rPr>
              <a:t>USA Trauma Database </a:t>
            </a:r>
            <a:r>
              <a:rPr lang="en" sz="2400">
                <a:solidFill>
                  <a:srgbClr val="002060"/>
                </a:solidFill>
              </a:rPr>
              <a:t>Primary Data setup</a:t>
            </a:r>
            <a:endParaRPr sz="2950">
              <a:solidFill>
                <a:srgbClr val="002060"/>
              </a:solidFill>
            </a:endParaRPr>
          </a:p>
        </p:txBody>
      </p:sp>
      <p:pic>
        <p:nvPicPr>
          <p:cNvPr descr="Graphical user interface, text&#10;&#10;Description automatically generated" id="334" name="Google Shape;33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4995" y="4812201"/>
            <a:ext cx="1019000" cy="331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" name="Google Shape;335;p10"/>
          <p:cNvGrpSpPr/>
          <p:nvPr/>
        </p:nvGrpSpPr>
        <p:grpSpPr>
          <a:xfrm>
            <a:off x="155850" y="1449437"/>
            <a:ext cx="2214600" cy="3217638"/>
            <a:chOff x="0" y="1189989"/>
            <a:chExt cx="2214600" cy="3217638"/>
          </a:xfrm>
        </p:grpSpPr>
        <p:sp>
          <p:nvSpPr>
            <p:cNvPr id="336" name="Google Shape;336;p10"/>
            <p:cNvSpPr/>
            <p:nvPr/>
          </p:nvSpPr>
          <p:spPr>
            <a:xfrm>
              <a:off x="0" y="1189989"/>
              <a:ext cx="2214600" cy="669000"/>
            </a:xfrm>
            <a:prstGeom prst="homePlate">
              <a:avLst>
                <a:gd fmla="val 50000" name="adj"/>
              </a:avLst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Primary Tables</a:t>
              </a:r>
              <a:endPara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7" name="Google Shape;337;p10"/>
            <p:cNvSpPr txBox="1"/>
            <p:nvPr/>
          </p:nvSpPr>
          <p:spPr>
            <a:xfrm>
              <a:off x="200825" y="2057127"/>
              <a:ext cx="1816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❏"/>
              </a:pPr>
              <a:r>
                <a:rPr b="1" i="0" lang="en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Demographics</a:t>
              </a:r>
              <a:endParaRPr b="1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❏"/>
              </a:pPr>
              <a:r>
                <a:rPr b="1" i="0" lang="en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Discharge</a:t>
              </a:r>
              <a:endParaRPr b="1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❏"/>
              </a:pPr>
              <a:r>
                <a:rPr b="1" i="0" lang="en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Facility</a:t>
              </a:r>
              <a:endParaRPr b="1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❏"/>
              </a:pPr>
              <a:r>
                <a:rPr b="1" i="0" lang="en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Vitals</a:t>
              </a:r>
              <a:endParaRPr b="1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❏"/>
              </a:pPr>
              <a:r>
                <a:rPr b="1" i="0" lang="en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Emergency Department</a:t>
              </a:r>
              <a:endParaRPr b="1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❏"/>
              </a:pPr>
              <a:r>
                <a:rPr b="1" i="0" lang="en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Diagnosis</a:t>
              </a:r>
              <a:endParaRPr b="1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Roboto"/>
                <a:buChar char="❏"/>
              </a:pPr>
              <a:r>
                <a:rPr b="1" i="0" lang="en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Procedure</a:t>
              </a:r>
              <a:endParaRPr b="1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11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Roboto"/>
                <a:buChar char="❏"/>
              </a:pPr>
              <a:r>
                <a:rPr b="1" i="0" lang="en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Comorbidity</a:t>
              </a:r>
              <a:endParaRPr b="1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11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Roboto"/>
                <a:buChar char="❏"/>
              </a:pPr>
              <a:r>
                <a:rPr b="1" i="0" lang="en" sz="13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Payment</a:t>
              </a:r>
              <a:endParaRPr b="1" i="0" sz="1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38" name="Google Shape;338;p10"/>
          <p:cNvGrpSpPr/>
          <p:nvPr/>
        </p:nvGrpSpPr>
        <p:grpSpPr>
          <a:xfrm>
            <a:off x="1994225" y="1449248"/>
            <a:ext cx="2345117" cy="3262264"/>
            <a:chOff x="1838317" y="1189779"/>
            <a:chExt cx="2064000" cy="3217857"/>
          </a:xfrm>
        </p:grpSpPr>
        <p:sp>
          <p:nvSpPr>
            <p:cNvPr id="339" name="Google Shape;339;p10"/>
            <p:cNvSpPr/>
            <p:nvPr/>
          </p:nvSpPr>
          <p:spPr>
            <a:xfrm>
              <a:off x="1838317" y="1189779"/>
              <a:ext cx="2064000" cy="652800"/>
            </a:xfrm>
            <a:prstGeom prst="chevron">
              <a:avLst>
                <a:gd fmla="val 50000" name="adj"/>
              </a:avLst>
            </a:prstGeom>
            <a:solidFill>
              <a:srgbClr val="1C4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Secondary Tables</a:t>
              </a:r>
              <a:endPara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0" name="Google Shape;340;p10"/>
            <p:cNvSpPr txBox="1"/>
            <p:nvPr/>
          </p:nvSpPr>
          <p:spPr>
            <a:xfrm>
              <a:off x="1905382" y="2057136"/>
              <a:ext cx="19953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11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Roboto"/>
                <a:buChar char="❏"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Comorbidity Code</a:t>
              </a:r>
              <a:endParaRPr b="1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11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Roboto"/>
                <a:buChar char="❏"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Diagnosis Code</a:t>
              </a:r>
              <a:endParaRPr b="1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11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Roboto"/>
                <a:buChar char="❏"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Procedure Code</a:t>
              </a:r>
              <a:endParaRPr b="1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11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Roboto"/>
                <a:buChar char="❏"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Payment Method</a:t>
              </a:r>
              <a:endParaRPr b="1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1" name="Google Shape;341;p10"/>
          <p:cNvGrpSpPr/>
          <p:nvPr/>
        </p:nvGrpSpPr>
        <p:grpSpPr>
          <a:xfrm>
            <a:off x="4005950" y="1449448"/>
            <a:ext cx="1816526" cy="3119180"/>
            <a:chOff x="3614168" y="1189985"/>
            <a:chExt cx="2064000" cy="3217640"/>
          </a:xfrm>
        </p:grpSpPr>
        <p:sp>
          <p:nvSpPr>
            <p:cNvPr id="342" name="Google Shape;342;p10"/>
            <p:cNvSpPr/>
            <p:nvPr/>
          </p:nvSpPr>
          <p:spPr>
            <a:xfrm>
              <a:off x="3614168" y="1189985"/>
              <a:ext cx="2064000" cy="692400"/>
            </a:xfrm>
            <a:prstGeom prst="chevron">
              <a:avLst>
                <a:gd fmla="val 50000" name="adj"/>
              </a:avLst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Commands</a:t>
              </a:r>
              <a:endPara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3" name="Google Shape;343;p10"/>
            <p:cNvSpPr txBox="1"/>
            <p:nvPr/>
          </p:nvSpPr>
          <p:spPr>
            <a:xfrm>
              <a:off x="37394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11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Roboto"/>
                <a:buChar char="❏"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DROP</a:t>
              </a:r>
              <a:endParaRPr b="1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11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Roboto"/>
                <a:buChar char="❏"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CREATE</a:t>
              </a:r>
              <a:endParaRPr b="1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11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Roboto"/>
                <a:buChar char="❏"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INSERT</a:t>
              </a:r>
              <a:endParaRPr b="1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11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Roboto"/>
                <a:buChar char="❏"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SELECT</a:t>
              </a:r>
              <a:endParaRPr b="1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11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Roboto"/>
                <a:buChar char="❏"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UPDATE</a:t>
              </a:r>
              <a:endParaRPr b="1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11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Roboto"/>
                <a:buChar char="❏"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MODIFY</a:t>
              </a:r>
              <a:endParaRPr b="1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11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Roboto"/>
                <a:buChar char="❏"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DELETE</a:t>
              </a:r>
              <a:endParaRPr b="1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4" name="Google Shape;344;p10"/>
          <p:cNvGrpSpPr/>
          <p:nvPr/>
        </p:nvGrpSpPr>
        <p:grpSpPr>
          <a:xfrm>
            <a:off x="7029875" y="1449223"/>
            <a:ext cx="2064000" cy="3217850"/>
            <a:chOff x="6874025" y="1189775"/>
            <a:chExt cx="2064000" cy="3217850"/>
          </a:xfrm>
        </p:grpSpPr>
        <p:sp>
          <p:nvSpPr>
            <p:cNvPr id="345" name="Google Shape;345;p10"/>
            <p:cNvSpPr/>
            <p:nvPr/>
          </p:nvSpPr>
          <p:spPr>
            <a:xfrm>
              <a:off x="6874025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Tools</a:t>
              </a:r>
              <a:endPara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6" name="Google Shape;346;p10"/>
            <p:cNvSpPr txBox="1"/>
            <p:nvPr/>
          </p:nvSpPr>
          <p:spPr>
            <a:xfrm>
              <a:off x="71838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Roboto"/>
                <a:buChar char="❏"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DBEAVER</a:t>
              </a:r>
              <a:endParaRPr b="1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Roboto"/>
                <a:buChar char="❏"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POSTGRES</a:t>
              </a:r>
              <a:endParaRPr b="1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Roboto"/>
                <a:buChar char="❏"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SQL</a:t>
              </a:r>
              <a:endParaRPr b="1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7" name="Google Shape;347;p10"/>
          <p:cNvGrpSpPr/>
          <p:nvPr/>
        </p:nvGrpSpPr>
        <p:grpSpPr>
          <a:xfrm>
            <a:off x="5351200" y="1449223"/>
            <a:ext cx="2064000" cy="3217850"/>
            <a:chOff x="5195350" y="1189775"/>
            <a:chExt cx="2064000" cy="3217850"/>
          </a:xfrm>
        </p:grpSpPr>
        <p:sp>
          <p:nvSpPr>
            <p:cNvPr id="348" name="Google Shape;348;p10"/>
            <p:cNvSpPr/>
            <p:nvPr/>
          </p:nvSpPr>
          <p:spPr>
            <a:xfrm>
              <a:off x="51953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Types</a:t>
              </a:r>
              <a:endPara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9" name="Google Shape;349;p10"/>
            <p:cNvSpPr txBox="1"/>
            <p:nvPr/>
          </p:nvSpPr>
          <p:spPr>
            <a:xfrm>
              <a:off x="54616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Roboto"/>
                <a:buChar char="❏"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Numeric</a:t>
              </a:r>
              <a:endParaRPr b="1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Roboto"/>
                <a:buChar char="❏"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CHAR ()</a:t>
              </a:r>
              <a:endParaRPr b="1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Roboto"/>
                <a:buChar char="❏"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Date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175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Roboto"/>
                <a:buChar char="❏"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Decimal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175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Roboto"/>
                <a:buChar char="❏"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Smallint</a:t>
              </a:r>
              <a:endParaRPr b="1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15875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39000"/>
          </a:blip>
          <a:stretch>
            <a:fillRect/>
          </a:stretch>
        </a:blip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1"/>
          <p:cNvSpPr txBox="1"/>
          <p:nvPr>
            <p:ph type="title"/>
          </p:nvPr>
        </p:nvSpPr>
        <p:spPr>
          <a:xfrm>
            <a:off x="1056750" y="579100"/>
            <a:ext cx="787008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200">
                <a:solidFill>
                  <a:srgbClr val="C00000"/>
                </a:solidFill>
              </a:rPr>
              <a:t>USA Trauma Database </a:t>
            </a:r>
            <a:r>
              <a:rPr lang="en" sz="2400">
                <a:solidFill>
                  <a:schemeClr val="accent5"/>
                </a:solidFill>
              </a:rPr>
              <a:t>Requirements Review</a:t>
            </a:r>
            <a:endParaRPr sz="2950">
              <a:solidFill>
                <a:schemeClr val="accent5"/>
              </a:solidFill>
            </a:endParaRPr>
          </a:p>
        </p:txBody>
      </p:sp>
      <p:pic>
        <p:nvPicPr>
          <p:cNvPr descr="Graphical user interface, text&#10;&#10;Description automatically generated" id="355" name="Google Shape;35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4995" y="4812201"/>
            <a:ext cx="1019000" cy="3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1"/>
          <p:cNvSpPr txBox="1"/>
          <p:nvPr/>
        </p:nvSpPr>
        <p:spPr>
          <a:xfrm>
            <a:off x="836400" y="1133001"/>
            <a:ext cx="7471200" cy="3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None/>
            </a:pPr>
            <a:r>
              <a:rPr b="1" i="0" lang="en" sz="1400" u="none" cap="none" strike="noStrike">
                <a:solidFill>
                  <a:srgbClr val="C00000"/>
                </a:solidFill>
                <a:latin typeface="Maven Pro"/>
                <a:ea typeface="Maven Pro"/>
                <a:cs typeface="Maven Pro"/>
                <a:sym typeface="Maven Pro"/>
              </a:rPr>
              <a:t>Current Functionality</a:t>
            </a:r>
            <a:endParaRPr b="0" i="0" sz="14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•"/>
            </a:pPr>
            <a:r>
              <a:rPr b="1" i="0" lang="en" sz="1400" u="none" cap="none" strike="noStrike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Trauma data for each patient involved in the incident is available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•"/>
            </a:pPr>
            <a:r>
              <a:rPr b="1" i="0" lang="en" sz="1400" u="none" cap="none" strike="noStrike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Pre-existing conditions, demographics information along with the vitals and injury type are made available for the patient involved in an incident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•"/>
            </a:pPr>
            <a:r>
              <a:rPr b="1" i="0" lang="en" sz="1400" u="none" cap="none" strike="noStrike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Patient diagnosis and procedure details are made available.</a:t>
            </a:r>
            <a:endParaRPr b="1" i="0" sz="1400" u="none" cap="none" strike="noStrike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•"/>
            </a:pPr>
            <a:r>
              <a:rPr b="1" i="0" lang="en" sz="1400" u="none" cap="none" strike="noStrike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Patient transferred from another facility along with the medication and comorbidity data are recorded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•"/>
            </a:pPr>
            <a:r>
              <a:rPr b="1" i="0" lang="en" sz="1400" u="none" cap="none" strike="noStrike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Discharge details such as length of stay, discharge status along with the payment amount and method (e.g., Medicare, Medicaid, Insurance) has been recorded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300"/>
              <a:buFont typeface="Nunito"/>
              <a:buNone/>
            </a:pPr>
            <a:r>
              <a:t/>
            </a:r>
            <a:endParaRPr b="1" i="0" sz="1400" u="none" cap="none" strike="noStrike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39000"/>
          </a:blip>
          <a:stretch>
            <a:fillRect/>
          </a:stretch>
        </a:blip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4"/>
          <p:cNvSpPr txBox="1"/>
          <p:nvPr>
            <p:ph type="title"/>
          </p:nvPr>
        </p:nvSpPr>
        <p:spPr>
          <a:xfrm>
            <a:off x="1056750" y="579100"/>
            <a:ext cx="787008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200">
                <a:solidFill>
                  <a:srgbClr val="C00000"/>
                </a:solidFill>
              </a:rPr>
              <a:t>USA Trauma Database </a:t>
            </a:r>
            <a:r>
              <a:rPr lang="en" sz="2400">
                <a:solidFill>
                  <a:schemeClr val="accent5"/>
                </a:solidFill>
              </a:rPr>
              <a:t>Requirements Review</a:t>
            </a:r>
            <a:endParaRPr sz="2950">
              <a:solidFill>
                <a:schemeClr val="accent5"/>
              </a:solidFill>
            </a:endParaRPr>
          </a:p>
        </p:txBody>
      </p:sp>
      <p:pic>
        <p:nvPicPr>
          <p:cNvPr descr="Graphical user interface, text&#10;&#10;Description automatically generated" id="362" name="Google Shape;36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4995" y="4812201"/>
            <a:ext cx="1019000" cy="3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14"/>
          <p:cNvSpPr txBox="1"/>
          <p:nvPr/>
        </p:nvSpPr>
        <p:spPr>
          <a:xfrm>
            <a:off x="836400" y="1133001"/>
            <a:ext cx="7471200" cy="3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None/>
            </a:pPr>
            <a:r>
              <a:rPr b="1" i="0" lang="en" sz="1400" u="none" cap="none" strike="noStrike">
                <a:solidFill>
                  <a:srgbClr val="C00000"/>
                </a:solidFill>
                <a:latin typeface="Maven Pro"/>
                <a:ea typeface="Maven Pro"/>
                <a:cs typeface="Maven Pro"/>
                <a:sym typeface="Maven Pro"/>
              </a:rPr>
              <a:t>Completed Tables</a:t>
            </a:r>
            <a:endParaRPr b="0" i="0" sz="14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•"/>
            </a:pPr>
            <a:r>
              <a:rPr b="1" i="0" lang="en" sz="1400" u="none" cap="none" strike="noStrike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106 incidents have been recorded </a:t>
            </a:r>
            <a:endParaRPr b="1" i="0" sz="1400" u="none" cap="none" strike="noStrike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•"/>
            </a:pPr>
            <a:r>
              <a:rPr b="1" i="0" lang="en" sz="1400" u="none" cap="none" strike="noStrike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Incidents are from 27 different cities from 18 different states of USA</a:t>
            </a:r>
            <a:endParaRPr b="1" i="0" sz="1400" u="none" cap="none" strike="noStrike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•"/>
            </a:pPr>
            <a:r>
              <a:rPr b="1" i="0" lang="en" sz="1400" u="none" cap="none" strike="noStrike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Patients involved in these incidents have been treated at 27 different facilities</a:t>
            </a:r>
            <a:endParaRPr b="1" i="0" sz="1400" u="none" cap="none" strike="noStrike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•"/>
            </a:pPr>
            <a:r>
              <a:rPr b="1" i="0" lang="en" sz="1400" u="none" cap="none" strike="noStrike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 There are 26 incidents which have been transferred from a different facility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•"/>
            </a:pPr>
            <a:r>
              <a:rPr b="1" i="0" lang="en" sz="1400" u="none" cap="none" strike="noStrike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 Mortality status for 14 people is deceased or expired during discharge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•"/>
            </a:pPr>
            <a:r>
              <a:rPr b="1" i="0" lang="en" sz="1400" u="none" cap="none" strike="noStrike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25 different types of comorbidities (Charlson Comorbidity Index) have been tracked as per CMS standard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300"/>
              <a:buFont typeface="Nunito"/>
              <a:buNone/>
            </a:pPr>
            <a:r>
              <a:t/>
            </a:r>
            <a:endParaRPr b="1" i="0" sz="1400" u="none" cap="none" strike="noStrike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39000"/>
          </a:blip>
          <a:stretch>
            <a:fillRect/>
          </a:stretch>
        </a:blip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text&#10;&#10;Description automatically generated" id="368" name="Google Shape;36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4995" y="4812201"/>
            <a:ext cx="1019000" cy="3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13"/>
          <p:cNvSpPr txBox="1"/>
          <p:nvPr>
            <p:ph idx="1" type="body"/>
          </p:nvPr>
        </p:nvSpPr>
        <p:spPr>
          <a:xfrm>
            <a:off x="1143000" y="772575"/>
            <a:ext cx="7117200" cy="41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400">
              <a:solidFill>
                <a:srgbClr val="C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1400">
              <a:solidFill>
                <a:srgbClr val="C00000"/>
              </a:solidFill>
            </a:endParaRPr>
          </a:p>
        </p:txBody>
      </p:sp>
      <p:pic>
        <p:nvPicPr>
          <p:cNvPr id="370" name="Google Shape;370;p13"/>
          <p:cNvPicPr preferRelativeResize="0"/>
          <p:nvPr/>
        </p:nvPicPr>
        <p:blipFill rotWithShape="1">
          <a:blip r:embed="rId5">
            <a:alphaModFix/>
          </a:blip>
          <a:srcRect b="32318" l="0" r="0" t="0"/>
          <a:stretch/>
        </p:blipFill>
        <p:spPr>
          <a:xfrm>
            <a:off x="1005019" y="1367481"/>
            <a:ext cx="7304655" cy="3402231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13"/>
          <p:cNvSpPr txBox="1"/>
          <p:nvPr/>
        </p:nvSpPr>
        <p:spPr>
          <a:xfrm>
            <a:off x="1056750" y="579100"/>
            <a:ext cx="787008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</a:pPr>
            <a:r>
              <a:rPr b="1" i="0" lang="en" sz="3200" u="none" cap="none" strike="noStrike">
                <a:solidFill>
                  <a:srgbClr val="C00000"/>
                </a:solidFill>
                <a:latin typeface="Maven Pro"/>
                <a:ea typeface="Maven Pro"/>
                <a:cs typeface="Maven Pro"/>
                <a:sym typeface="Maven Pro"/>
              </a:rPr>
              <a:t>USA Trauma Database </a:t>
            </a:r>
            <a:r>
              <a:rPr b="1" i="0" lang="en" sz="2000" u="none" cap="none" strike="noStrike">
                <a:solidFill>
                  <a:schemeClr val="accent5"/>
                </a:solidFill>
                <a:latin typeface="Maven Pro"/>
                <a:ea typeface="Maven Pro"/>
                <a:cs typeface="Maven Pro"/>
                <a:sym typeface="Maven Pro"/>
              </a:rPr>
              <a:t>Conclusion Demographics</a:t>
            </a:r>
            <a:endParaRPr b="1" i="0" sz="2950" u="none" cap="none" strike="noStrike">
              <a:solidFill>
                <a:schemeClr val="accent5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39000"/>
          </a:blip>
          <a:stretch>
            <a:fillRect/>
          </a:stretch>
        </a:blip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text&#10;&#10;Description automatically generated" id="376" name="Google Shape;376;g1fd1da220d0_0_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4995" y="4812201"/>
            <a:ext cx="1019000" cy="3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1fd1da220d0_0_28"/>
          <p:cNvSpPr txBox="1"/>
          <p:nvPr>
            <p:ph idx="1" type="body"/>
          </p:nvPr>
        </p:nvSpPr>
        <p:spPr>
          <a:xfrm>
            <a:off x="1143000" y="772575"/>
            <a:ext cx="7117200" cy="41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1400">
              <a:solidFill>
                <a:srgbClr val="C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1400">
              <a:solidFill>
                <a:srgbClr val="C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1400">
              <a:solidFill>
                <a:srgbClr val="C00000"/>
              </a:solidFill>
            </a:endParaRPr>
          </a:p>
        </p:txBody>
      </p:sp>
      <p:pic>
        <p:nvPicPr>
          <p:cNvPr id="378" name="Google Shape;378;g1fd1da220d0_0_28"/>
          <p:cNvPicPr preferRelativeResize="0"/>
          <p:nvPr/>
        </p:nvPicPr>
        <p:blipFill rotWithShape="1">
          <a:blip r:embed="rId5">
            <a:alphaModFix/>
          </a:blip>
          <a:srcRect b="37857" l="0" r="0" t="0"/>
          <a:stretch/>
        </p:blipFill>
        <p:spPr>
          <a:xfrm>
            <a:off x="1439354" y="1115725"/>
            <a:ext cx="6907096" cy="3696476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fd1da220d0_0_28"/>
          <p:cNvSpPr txBox="1"/>
          <p:nvPr/>
        </p:nvSpPr>
        <p:spPr>
          <a:xfrm>
            <a:off x="1056750" y="579100"/>
            <a:ext cx="787008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</a:pPr>
            <a:r>
              <a:rPr b="1" i="0" lang="en" sz="3200" u="none" cap="none" strike="noStrike">
                <a:solidFill>
                  <a:srgbClr val="C00000"/>
                </a:solidFill>
                <a:latin typeface="Maven Pro"/>
                <a:ea typeface="Maven Pro"/>
                <a:cs typeface="Maven Pro"/>
                <a:sym typeface="Maven Pro"/>
              </a:rPr>
              <a:t>USA Trauma Database </a:t>
            </a:r>
            <a:r>
              <a:rPr b="1" i="0" lang="en" sz="2000" u="none" cap="none" strike="noStrike">
                <a:solidFill>
                  <a:schemeClr val="accent5"/>
                </a:solidFill>
                <a:latin typeface="Maven Pro"/>
                <a:ea typeface="Maven Pro"/>
                <a:cs typeface="Maven Pro"/>
                <a:sym typeface="Maven Pro"/>
              </a:rPr>
              <a:t>Emergency Department</a:t>
            </a:r>
            <a:endParaRPr b="1" i="0" sz="2950" u="none" cap="none" strike="noStrike">
              <a:solidFill>
                <a:schemeClr val="accent5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39000"/>
          </a:blip>
          <a:stretch>
            <a:fillRect/>
          </a:stretch>
        </a:blip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text&#10;&#10;Description automatically generated" id="384" name="Google Shape;384;g1fd1da220d0_0_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4995" y="4812201"/>
            <a:ext cx="1019000" cy="3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1fd1da220d0_0_60"/>
          <p:cNvSpPr txBox="1"/>
          <p:nvPr>
            <p:ph idx="1" type="body"/>
          </p:nvPr>
        </p:nvSpPr>
        <p:spPr>
          <a:xfrm>
            <a:off x="1143000" y="772575"/>
            <a:ext cx="7117200" cy="41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1400">
              <a:solidFill>
                <a:srgbClr val="C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1400">
              <a:solidFill>
                <a:srgbClr val="C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1400">
              <a:solidFill>
                <a:srgbClr val="C00000"/>
              </a:solidFill>
            </a:endParaRPr>
          </a:p>
        </p:txBody>
      </p:sp>
      <p:pic>
        <p:nvPicPr>
          <p:cNvPr id="386" name="Google Shape;386;g1fd1da220d0_0_60"/>
          <p:cNvPicPr preferRelativeResize="0"/>
          <p:nvPr/>
        </p:nvPicPr>
        <p:blipFill rotWithShape="1">
          <a:blip r:embed="rId5">
            <a:alphaModFix/>
          </a:blip>
          <a:srcRect b="34361" l="0" r="0" t="0"/>
          <a:stretch/>
        </p:blipFill>
        <p:spPr>
          <a:xfrm>
            <a:off x="811902" y="1258669"/>
            <a:ext cx="7520195" cy="3553532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g1fd1da220d0_0_60"/>
          <p:cNvSpPr txBox="1"/>
          <p:nvPr/>
        </p:nvSpPr>
        <p:spPr>
          <a:xfrm>
            <a:off x="1056750" y="579100"/>
            <a:ext cx="787008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</a:pPr>
            <a:r>
              <a:rPr b="1" i="0" lang="en" sz="3200" u="none" cap="none" strike="noStrike">
                <a:solidFill>
                  <a:srgbClr val="C00000"/>
                </a:solidFill>
                <a:latin typeface="Maven Pro"/>
                <a:ea typeface="Maven Pro"/>
                <a:cs typeface="Maven Pro"/>
                <a:sym typeface="Maven Pro"/>
              </a:rPr>
              <a:t>USA Trauma Database </a:t>
            </a:r>
            <a:r>
              <a:rPr b="1" i="0" lang="en" sz="2800" u="none" cap="none" strike="noStrike">
                <a:solidFill>
                  <a:schemeClr val="accent5"/>
                </a:solidFill>
                <a:latin typeface="Maven Pro"/>
                <a:ea typeface="Maven Pro"/>
                <a:cs typeface="Maven Pro"/>
                <a:sym typeface="Maven Pro"/>
              </a:rPr>
              <a:t>Discharge</a:t>
            </a:r>
            <a:endParaRPr b="1" i="0" sz="2950" u="none" cap="none" strike="noStrike">
              <a:solidFill>
                <a:schemeClr val="accent5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39000"/>
          </a:blip>
          <a:stretch>
            <a:fillRect/>
          </a:stretch>
        </a:blip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text&#10;&#10;Description automatically generated" id="392" name="Google Shape;392;g1fd1da220d0_0_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4995" y="4812201"/>
            <a:ext cx="1019000" cy="3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1fd1da220d0_0_68"/>
          <p:cNvSpPr txBox="1"/>
          <p:nvPr>
            <p:ph idx="1" type="body"/>
          </p:nvPr>
        </p:nvSpPr>
        <p:spPr>
          <a:xfrm>
            <a:off x="1143000" y="772575"/>
            <a:ext cx="7117200" cy="41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1400">
              <a:solidFill>
                <a:srgbClr val="C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1400">
              <a:solidFill>
                <a:srgbClr val="C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1400">
              <a:solidFill>
                <a:srgbClr val="C00000"/>
              </a:solidFill>
            </a:endParaRPr>
          </a:p>
        </p:txBody>
      </p:sp>
      <p:pic>
        <p:nvPicPr>
          <p:cNvPr id="394" name="Google Shape;394;g1fd1da220d0_0_68"/>
          <p:cNvPicPr preferRelativeResize="0"/>
          <p:nvPr/>
        </p:nvPicPr>
        <p:blipFill rotWithShape="1">
          <a:blip r:embed="rId5">
            <a:alphaModFix/>
          </a:blip>
          <a:srcRect b="38839" l="0" r="15964" t="0"/>
          <a:stretch/>
        </p:blipFill>
        <p:spPr>
          <a:xfrm>
            <a:off x="730250" y="1153501"/>
            <a:ext cx="7529950" cy="365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g1fd1da220d0_0_68"/>
          <p:cNvSpPr txBox="1"/>
          <p:nvPr/>
        </p:nvSpPr>
        <p:spPr>
          <a:xfrm>
            <a:off x="1056750" y="579100"/>
            <a:ext cx="787008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</a:pPr>
            <a:r>
              <a:rPr b="1" i="0" lang="en" sz="3200" u="none" cap="none" strike="noStrike">
                <a:solidFill>
                  <a:srgbClr val="C00000"/>
                </a:solidFill>
                <a:latin typeface="Maven Pro"/>
                <a:ea typeface="Maven Pro"/>
                <a:cs typeface="Maven Pro"/>
                <a:sym typeface="Maven Pro"/>
              </a:rPr>
              <a:t>USA Trauma Database </a:t>
            </a:r>
            <a:r>
              <a:rPr b="1" i="0" lang="en" sz="2400" u="none" cap="none" strike="noStrike">
                <a:solidFill>
                  <a:schemeClr val="accent5"/>
                </a:solidFill>
                <a:latin typeface="Maven Pro"/>
                <a:ea typeface="Maven Pro"/>
                <a:cs typeface="Maven Pro"/>
                <a:sym typeface="Maven Pro"/>
              </a:rPr>
              <a:t>Facility</a:t>
            </a:r>
            <a:endParaRPr b="1" i="0" sz="2950" u="none" cap="none" strike="noStrike">
              <a:solidFill>
                <a:schemeClr val="accent5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39000"/>
          </a:blip>
          <a:stretch>
            <a:fillRect/>
          </a:stretch>
        </a:blip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text&#10;&#10;Description automatically generated" id="400" name="Google Shape;400;g1fd1da220d0_0_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4995" y="4812201"/>
            <a:ext cx="1019000" cy="3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1fd1da220d0_0_37"/>
          <p:cNvSpPr txBox="1"/>
          <p:nvPr>
            <p:ph idx="1" type="body"/>
          </p:nvPr>
        </p:nvSpPr>
        <p:spPr>
          <a:xfrm>
            <a:off x="1229724" y="1131649"/>
            <a:ext cx="7340697" cy="29000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60000"/>
              </a:lnSpc>
              <a:spcBef>
                <a:spcPts val="150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Char char="•"/>
            </a:pPr>
            <a:r>
              <a:rPr b="1" lang="en" sz="14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USA Trauma Database provides standardized, high quality, and nationwide integrated data for high impact healthcare research</a:t>
            </a:r>
            <a:endParaRPr b="1" sz="1400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Char char="•"/>
            </a:pPr>
            <a:r>
              <a:rPr b="1" lang="en" sz="14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Age, race, gender and ethnicity – Precision Medicine Research</a:t>
            </a:r>
            <a:endParaRPr/>
          </a:p>
          <a:p>
            <a:pPr indent="-355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Char char="•"/>
            </a:pPr>
            <a:r>
              <a:rPr b="1" lang="en" sz="14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Facility, State and City – Facility and Regional difference in Healthcare</a:t>
            </a:r>
            <a:endParaRPr b="1" sz="1400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Char char="•"/>
            </a:pPr>
            <a:r>
              <a:rPr b="1" lang="en" sz="14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Injury Type, Diagnosis, and Procedure – Analyze different types of treatment</a:t>
            </a:r>
            <a:endParaRPr/>
          </a:p>
          <a:p>
            <a:pPr indent="-355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Char char="•"/>
            </a:pPr>
            <a:r>
              <a:rPr b="1" lang="en" sz="14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Vitals and Discharge– Patients response to medications and treatment</a:t>
            </a:r>
            <a:endParaRPr/>
          </a:p>
          <a:p>
            <a:pPr indent="-355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Char char="•"/>
            </a:pPr>
            <a:r>
              <a:rPr b="1" lang="en" sz="14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Payment Details – Cost effective/Low value healthcare</a:t>
            </a:r>
            <a:endParaRPr b="1" sz="1400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60000"/>
              </a:lnSpc>
              <a:spcBef>
                <a:spcPts val="15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1400">
              <a:solidFill>
                <a:srgbClr val="C00000"/>
              </a:solidFill>
            </a:endParaRPr>
          </a:p>
        </p:txBody>
      </p:sp>
      <p:sp>
        <p:nvSpPr>
          <p:cNvPr id="402" name="Google Shape;402;g1fd1da220d0_0_37"/>
          <p:cNvSpPr txBox="1"/>
          <p:nvPr/>
        </p:nvSpPr>
        <p:spPr>
          <a:xfrm>
            <a:off x="1056750" y="579100"/>
            <a:ext cx="787008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</a:pPr>
            <a:r>
              <a:rPr b="1" i="0" lang="en" sz="3200" u="none" cap="none" strike="noStrike">
                <a:solidFill>
                  <a:srgbClr val="C00000"/>
                </a:solidFill>
                <a:latin typeface="Maven Pro"/>
                <a:ea typeface="Maven Pro"/>
                <a:cs typeface="Maven Pro"/>
                <a:sym typeface="Maven Pro"/>
              </a:rPr>
              <a:t>USA Trauma Database </a:t>
            </a:r>
            <a:r>
              <a:rPr b="1" i="0" lang="en" sz="2400" u="none" cap="none" strike="noStrike">
                <a:solidFill>
                  <a:schemeClr val="accent5"/>
                </a:solidFill>
                <a:latin typeface="Maven Pro"/>
                <a:ea typeface="Maven Pro"/>
                <a:cs typeface="Maven Pro"/>
                <a:sym typeface="Maven Pro"/>
              </a:rPr>
              <a:t>Research Scope</a:t>
            </a:r>
            <a:endParaRPr b="1" i="0" sz="2950" u="none" cap="none" strike="noStrike">
              <a:solidFill>
                <a:schemeClr val="accent5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39000"/>
          </a:blip>
          <a:stretch>
            <a:fillRect/>
          </a:stretch>
        </a:blip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text&#10;&#10;Description automatically generated" id="407" name="Google Shape;407;g1fd1da220d0_0_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4995" y="4812201"/>
            <a:ext cx="1019000" cy="3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g1fd1da220d0_0_13"/>
          <p:cNvSpPr txBox="1"/>
          <p:nvPr>
            <p:ph idx="1" type="body"/>
          </p:nvPr>
        </p:nvSpPr>
        <p:spPr>
          <a:xfrm>
            <a:off x="1229724" y="1321124"/>
            <a:ext cx="7288199" cy="28472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Char char="•"/>
            </a:pPr>
            <a:r>
              <a:rPr b="1" lang="en" sz="14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Tracking persons involved in an incident in all facilities (transferred cases) to maximize coverage </a:t>
            </a:r>
            <a:endParaRPr/>
          </a:p>
          <a:p>
            <a:pPr indent="-355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Char char="•"/>
            </a:pPr>
            <a:r>
              <a:rPr b="1" lang="en" sz="14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Recording Trauma Severity by using AIS</a:t>
            </a:r>
            <a:r>
              <a:rPr b="1" baseline="30000" lang="en" sz="1400" u="sng">
                <a:solidFill>
                  <a:srgbClr val="FB0803"/>
                </a:solidFill>
                <a:latin typeface="Maven Pro"/>
                <a:ea typeface="Maven Pro"/>
                <a:cs typeface="Maven Pro"/>
                <a:sym typeface="Maven P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4</a:t>
            </a:r>
            <a:r>
              <a:rPr b="1" lang="en" sz="14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 (Abbreviated Injury Scale)</a:t>
            </a:r>
            <a:endParaRPr b="1" sz="1400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Char char="•"/>
            </a:pPr>
            <a:r>
              <a:rPr b="1" lang="en" sz="14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Adding complications information during a procedure </a:t>
            </a:r>
            <a:endParaRPr b="1" sz="1400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Char char="•"/>
            </a:pPr>
            <a:r>
              <a:rPr b="1" lang="en" sz="14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Tracking usage of any protection device during an incident</a:t>
            </a:r>
            <a:endParaRPr b="1" sz="1400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Char char="•"/>
            </a:pPr>
            <a:r>
              <a:rPr b="1" lang="en" sz="14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Recording mode of transport and time taken to reach a facility</a:t>
            </a:r>
            <a:endParaRPr b="1" sz="1400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Char char="•"/>
            </a:pPr>
            <a:r>
              <a:rPr b="1" lang="en" sz="14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Incident location and cause of injury</a:t>
            </a:r>
            <a:endParaRPr/>
          </a:p>
          <a:p>
            <a:pPr indent="-3556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Char char="•"/>
            </a:pPr>
            <a:r>
              <a:rPr b="1" lang="en" sz="14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Employment type and status of the person involved in the incident </a:t>
            </a:r>
            <a:endParaRPr b="1" sz="1400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1400">
              <a:solidFill>
                <a:srgbClr val="C00000"/>
              </a:solidFill>
            </a:endParaRPr>
          </a:p>
        </p:txBody>
      </p:sp>
      <p:sp>
        <p:nvSpPr>
          <p:cNvPr id="409" name="Google Shape;409;g1fd1da220d0_0_13"/>
          <p:cNvSpPr txBox="1"/>
          <p:nvPr/>
        </p:nvSpPr>
        <p:spPr>
          <a:xfrm>
            <a:off x="1044450" y="568275"/>
            <a:ext cx="78702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</a:pPr>
            <a:r>
              <a:rPr b="1" i="0" lang="en" sz="3200" u="none" cap="none" strike="noStrike">
                <a:solidFill>
                  <a:srgbClr val="C00000"/>
                </a:solidFill>
                <a:latin typeface="Maven Pro"/>
                <a:ea typeface="Maven Pro"/>
                <a:cs typeface="Maven Pro"/>
                <a:sym typeface="Maven Pro"/>
              </a:rPr>
              <a:t>USA Trauma Database </a:t>
            </a:r>
            <a:r>
              <a:rPr b="1" i="0" lang="en" sz="2400" u="none" cap="none" strike="noStrike">
                <a:solidFill>
                  <a:schemeClr val="accent5"/>
                </a:solidFill>
                <a:latin typeface="Maven Pro"/>
                <a:ea typeface="Maven Pro"/>
                <a:cs typeface="Maven Pro"/>
                <a:sym typeface="Maven Pro"/>
              </a:rPr>
              <a:t>Future Scope</a:t>
            </a:r>
            <a:endParaRPr b="1" i="0" sz="2950" u="none" cap="none" strike="noStrike">
              <a:solidFill>
                <a:schemeClr val="accent5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39000"/>
          </a:blip>
          <a:stretch>
            <a:fillRect/>
          </a:stretch>
        </a:blip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text&#10;&#10;Description automatically generated" id="414" name="Google Shape;414;g1fd1da220d0_0_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4995" y="4812201"/>
            <a:ext cx="1019000" cy="3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g1fd1da220d0_0_19"/>
          <p:cNvSpPr txBox="1"/>
          <p:nvPr>
            <p:ph idx="4294967295" type="body"/>
          </p:nvPr>
        </p:nvSpPr>
        <p:spPr>
          <a:xfrm>
            <a:off x="1229725" y="11316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14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1400">
              <a:solidFill>
                <a:srgbClr val="C00000"/>
              </a:solidFill>
            </a:endParaRPr>
          </a:p>
        </p:txBody>
      </p:sp>
      <p:pic>
        <p:nvPicPr>
          <p:cNvPr id="416" name="Google Shape;416;g1fd1da220d0_0_19"/>
          <p:cNvPicPr preferRelativeResize="0"/>
          <p:nvPr/>
        </p:nvPicPr>
        <p:blipFill rotWithShape="1">
          <a:blip r:embed="rId5">
            <a:alphaModFix/>
          </a:blip>
          <a:srcRect b="0" l="10788" r="4391" t="0"/>
          <a:stretch/>
        </p:blipFill>
        <p:spPr>
          <a:xfrm>
            <a:off x="47809" y="1216125"/>
            <a:ext cx="3351795" cy="340027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g1fd1da220d0_0_19"/>
          <p:cNvSpPr txBox="1"/>
          <p:nvPr/>
        </p:nvSpPr>
        <p:spPr>
          <a:xfrm>
            <a:off x="1056750" y="579100"/>
            <a:ext cx="78702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</a:pPr>
            <a:r>
              <a:rPr b="1" i="0" lang="en" sz="3200" u="none" cap="none" strike="noStrike">
                <a:solidFill>
                  <a:srgbClr val="C00000"/>
                </a:solidFill>
                <a:latin typeface="Maven Pro"/>
                <a:ea typeface="Maven Pro"/>
                <a:cs typeface="Maven Pro"/>
                <a:sym typeface="Maven Pro"/>
              </a:rPr>
              <a:t>USA Trauma Database </a:t>
            </a:r>
            <a:r>
              <a:rPr b="1" i="0" lang="en" sz="2400" u="none" cap="none" strike="noStrike">
                <a:solidFill>
                  <a:schemeClr val="accent5"/>
                </a:solidFill>
                <a:latin typeface="Maven Pro"/>
                <a:ea typeface="Maven Pro"/>
                <a:cs typeface="Maven Pro"/>
                <a:sym typeface="Maven Pro"/>
              </a:rPr>
              <a:t>Trauma Statistics</a:t>
            </a:r>
            <a:endParaRPr b="1" i="0" sz="2950" u="none" cap="none" strike="noStrike">
              <a:solidFill>
                <a:schemeClr val="accent5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18" name="Google Shape;418;g1fd1da220d0_0_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20658" y="1216125"/>
            <a:ext cx="5780474" cy="34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g1fd1da220d0_0_19"/>
          <p:cNvSpPr txBox="1"/>
          <p:nvPr/>
        </p:nvSpPr>
        <p:spPr>
          <a:xfrm>
            <a:off x="277275" y="4573600"/>
            <a:ext cx="6525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Trauma statistics graphs from</a:t>
            </a:r>
            <a:r>
              <a:rPr b="1" i="0" lang="en" sz="1200" u="sng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1" i="0" lang="en" sz="1200" u="sng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Pie chart displaying the categorization of trauma patients</a:t>
            </a:r>
            <a:r>
              <a:rPr b="1" i="0" lang="en" sz="1200" u="sng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,</a:t>
            </a:r>
            <a:r>
              <a:rPr b="0" i="0" lang="en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</a:t>
            </a:r>
            <a:r>
              <a:rPr b="1" i="0" lang="en" sz="1200" u="sng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ie chart of Trauma Statistics analysis</a:t>
            </a:r>
            <a:endParaRPr b="0" i="0" sz="12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39000"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"/>
          <p:cNvSpPr txBox="1"/>
          <p:nvPr>
            <p:ph type="title"/>
          </p:nvPr>
        </p:nvSpPr>
        <p:spPr>
          <a:xfrm>
            <a:off x="1056750" y="46903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000">
                <a:solidFill>
                  <a:srgbClr val="C00000"/>
                </a:solidFill>
              </a:rPr>
              <a:t>Agenda</a:t>
            </a:r>
            <a:endParaRPr sz="4000">
              <a:solidFill>
                <a:srgbClr val="C00000"/>
              </a:solidFill>
            </a:endParaRPr>
          </a:p>
        </p:txBody>
      </p:sp>
      <p:sp>
        <p:nvSpPr>
          <p:cNvPr id="277" name="Google Shape;277;p2"/>
          <p:cNvSpPr txBox="1"/>
          <p:nvPr>
            <p:ph idx="1" type="body"/>
          </p:nvPr>
        </p:nvSpPr>
        <p:spPr>
          <a:xfrm>
            <a:off x="1056750" y="1235676"/>
            <a:ext cx="7030500" cy="4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★"/>
            </a:pPr>
            <a:r>
              <a:rPr b="1" lang="en" sz="14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USA Trauma Database Overview</a:t>
            </a:r>
            <a:endParaRPr sz="1400">
              <a:latin typeface="Maven Pro"/>
              <a:ea typeface="Maven Pro"/>
              <a:cs typeface="Maven Pro"/>
              <a:sym typeface="Maven Pro"/>
            </a:endParaRPr>
          </a:p>
          <a:p>
            <a:pPr indent="-285750" lvl="0" marL="28575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Maven Pro"/>
              <a:buChar char="★"/>
            </a:pPr>
            <a:r>
              <a:rPr b="1" lang="en" sz="14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Database Priority Features</a:t>
            </a:r>
            <a:endParaRPr b="1" sz="1400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85750" lvl="0" marL="28575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Maven Pro"/>
              <a:buChar char="★"/>
            </a:pPr>
            <a:r>
              <a:rPr b="1" lang="en" sz="14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Business Rules </a:t>
            </a:r>
            <a:endParaRPr sz="1400">
              <a:latin typeface="Maven Pro"/>
              <a:ea typeface="Maven Pro"/>
              <a:cs typeface="Maven Pro"/>
              <a:sym typeface="Maven Pro"/>
            </a:endParaRPr>
          </a:p>
          <a:p>
            <a:pPr indent="-285750" lvl="0" marL="28575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Maven Pro"/>
              <a:buChar char="★"/>
            </a:pPr>
            <a:r>
              <a:rPr b="1" lang="en" sz="14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Conceptual Model</a:t>
            </a:r>
            <a:endParaRPr sz="1400">
              <a:latin typeface="Maven Pro"/>
              <a:ea typeface="Maven Pro"/>
              <a:cs typeface="Maven Pro"/>
              <a:sym typeface="Maven Pro"/>
            </a:endParaRPr>
          </a:p>
          <a:p>
            <a:pPr indent="-285750" lvl="0" marL="28575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Maven Pro"/>
              <a:buChar char="★"/>
            </a:pPr>
            <a:r>
              <a:rPr b="1" lang="en" sz="14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Relational Model</a:t>
            </a:r>
            <a:endParaRPr sz="1400">
              <a:latin typeface="Maven Pro"/>
              <a:ea typeface="Maven Pro"/>
              <a:cs typeface="Maven Pro"/>
              <a:sym typeface="Maven Pro"/>
            </a:endParaRPr>
          </a:p>
          <a:p>
            <a:pPr indent="-285750" lvl="0" marL="28575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Maven Pro"/>
              <a:buChar char="★"/>
            </a:pPr>
            <a:r>
              <a:rPr b="1" lang="en" sz="14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Physical Database Design</a:t>
            </a:r>
            <a:endParaRPr b="1" sz="1400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85750" lvl="0" marL="28575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Maven Pro"/>
              <a:buChar char="★"/>
            </a:pPr>
            <a:r>
              <a:rPr b="1" lang="en" sz="14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Requirements Review</a:t>
            </a:r>
            <a:endParaRPr b="1" sz="1400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85750" lvl="0" marL="28575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Maven Pro"/>
              <a:buChar char="★"/>
            </a:pPr>
            <a:r>
              <a:rPr b="1" lang="en" sz="14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Future and Research Scope</a:t>
            </a:r>
            <a:endParaRPr b="1" sz="1400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85750" lvl="0" marL="285750" rtl="0" algn="l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SzPts val="1400"/>
              <a:buFont typeface="Maven Pro"/>
              <a:buChar char="★"/>
            </a:pPr>
            <a:r>
              <a:rPr b="1" lang="en" sz="14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Conclusion</a:t>
            </a:r>
            <a:endParaRPr b="1" sz="1400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descr="Graphical user interface, text&#10;&#10;Description automatically generated" id="278" name="Google Shape;27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4995" y="4812201"/>
            <a:ext cx="1019000" cy="3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39000"/>
          </a:blip>
          <a:stretch>
            <a:fillRect/>
          </a:stretch>
        </a:blip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fd1da220d0_0_43"/>
          <p:cNvSpPr txBox="1"/>
          <p:nvPr>
            <p:ph type="title"/>
          </p:nvPr>
        </p:nvSpPr>
        <p:spPr>
          <a:xfrm>
            <a:off x="1056750" y="571500"/>
            <a:ext cx="70305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200">
                <a:solidFill>
                  <a:srgbClr val="C00000"/>
                </a:solidFill>
              </a:rPr>
              <a:t>USA Trauma Database </a:t>
            </a:r>
            <a:r>
              <a:rPr lang="en">
                <a:solidFill>
                  <a:schemeClr val="accent5"/>
                </a:solidFill>
              </a:rPr>
              <a:t>References</a:t>
            </a:r>
            <a:endParaRPr sz="2400">
              <a:solidFill>
                <a:schemeClr val="accent5"/>
              </a:solidFill>
            </a:endParaRPr>
          </a:p>
        </p:txBody>
      </p:sp>
      <p:pic>
        <p:nvPicPr>
          <p:cNvPr descr="Graphical user interface, text&#10;&#10;Description automatically generated" id="425" name="Google Shape;425;g1fd1da220d0_0_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4995" y="4812201"/>
            <a:ext cx="1019000" cy="3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1fd1da220d0_0_43"/>
          <p:cNvSpPr txBox="1"/>
          <p:nvPr>
            <p:ph idx="1" type="body"/>
          </p:nvPr>
        </p:nvSpPr>
        <p:spPr>
          <a:xfrm>
            <a:off x="1208550" y="13009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i="1" lang="en" sz="1400">
                <a:solidFill>
                  <a:srgbClr val="002060"/>
                </a:solidFill>
              </a:rPr>
              <a:t>National Trauma Data Bank</a:t>
            </a:r>
            <a:r>
              <a:rPr b="1" lang="en" sz="1400">
                <a:solidFill>
                  <a:srgbClr val="002060"/>
                </a:solidFill>
              </a:rPr>
              <a:t>. ACS. (n.d.). Retrieved March 10, 2023, from </a:t>
            </a:r>
            <a:r>
              <a:rPr b="1" lang="en" sz="1400" u="sng">
                <a:solidFill>
                  <a:srgbClr val="002060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https://www.facs.org/quality-programs/trauma/quality/national-trauma-data-bank/</a:t>
            </a:r>
            <a:endParaRPr b="1" sz="1400">
              <a:solidFill>
                <a:srgbClr val="002060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29"/>
              <a:buNone/>
            </a:pPr>
            <a:r>
              <a:t/>
            </a:r>
            <a:endParaRPr b="1" sz="1400">
              <a:solidFill>
                <a:srgbClr val="00206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chemeClr val="accent5"/>
                </a:solidFill>
              </a:rPr>
              <a:t> (OCR), O. for C. R. (2022, December 6). </a:t>
            </a:r>
            <a:r>
              <a:rPr b="1" i="1" lang="en" sz="1400">
                <a:solidFill>
                  <a:schemeClr val="accent5"/>
                </a:solidFill>
              </a:rPr>
              <a:t>Hipaa Home</a:t>
            </a:r>
            <a:r>
              <a:rPr b="1" lang="en" sz="1400">
                <a:solidFill>
                  <a:schemeClr val="accent5"/>
                </a:solidFill>
              </a:rPr>
              <a:t>. HHS.gov. Retrieved March 10, 2023, from </a:t>
            </a:r>
            <a:r>
              <a:rPr b="1" lang="en" sz="14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https://www.hhs.gov/hipaa/index.html</a:t>
            </a:r>
            <a:endParaRPr b="1" sz="1400" u="sng">
              <a:solidFill>
                <a:schemeClr val="accent5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29"/>
              <a:buNone/>
            </a:pPr>
            <a:r>
              <a:t/>
            </a:r>
            <a:endParaRPr b="1" i="1" sz="1400">
              <a:solidFill>
                <a:schemeClr val="accent5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i="1" lang="en" sz="1400">
                <a:solidFill>
                  <a:schemeClr val="accent5"/>
                </a:solidFill>
              </a:rPr>
              <a:t>Home - Centers for Medicare &amp; Medicaid Services</a:t>
            </a:r>
            <a:r>
              <a:rPr b="1" lang="en" sz="1400">
                <a:solidFill>
                  <a:schemeClr val="accent5"/>
                </a:solidFill>
              </a:rPr>
              <a:t>. CMS. (n.d.). Retrieved March 10, 2023, from </a:t>
            </a:r>
            <a:r>
              <a:rPr b="1" lang="en" sz="1400" u="sng">
                <a:solidFill>
                  <a:schemeClr val="accent5"/>
                </a:solidFill>
              </a:rPr>
              <a:t>https://www.cms.gov/ </a:t>
            </a:r>
            <a:endParaRPr sz="1400"/>
          </a:p>
          <a:p>
            <a:pPr indent="0" lvl="0" marL="146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29"/>
              <a:buNone/>
            </a:pPr>
            <a:r>
              <a:rPr b="1" lang="en" sz="1400" u="sng">
                <a:solidFill>
                  <a:schemeClr val="accent5"/>
                </a:solidFill>
              </a:rPr>
              <a:t> 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chemeClr val="accent5"/>
                </a:solidFill>
              </a:rPr>
              <a:t>Wikimedia Foundation. (2022, July 1). </a:t>
            </a:r>
            <a:r>
              <a:rPr b="1" i="1" lang="en" sz="1400">
                <a:solidFill>
                  <a:schemeClr val="accent5"/>
                </a:solidFill>
              </a:rPr>
              <a:t>Abbreviated injury scale</a:t>
            </a:r>
            <a:r>
              <a:rPr b="1" lang="en" sz="1400">
                <a:solidFill>
                  <a:schemeClr val="accent5"/>
                </a:solidFill>
              </a:rPr>
              <a:t>. Wikipedia. Retrieved March 10, 2023, from </a:t>
            </a:r>
            <a:r>
              <a:rPr b="1" lang="en" sz="1400" u="sng">
                <a:solidFill>
                  <a:schemeClr val="accent5"/>
                </a:solidFill>
              </a:rPr>
              <a:t>https://en.wikipedia.org/wiki/Abbreviated_Injury_Scale </a:t>
            </a:r>
            <a:endParaRPr b="1" sz="1400" u="sng">
              <a:solidFill>
                <a:schemeClr val="accent5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b="1" lang="en" sz="1400">
                <a:solidFill>
                  <a:schemeClr val="accent5"/>
                </a:solidFill>
              </a:rPr>
              <a:t>Trauma statistics graphs from</a:t>
            </a:r>
            <a:r>
              <a:rPr b="1" lang="en" sz="1400" u="sng">
                <a:solidFill>
                  <a:schemeClr val="accent5"/>
                </a:solidFill>
              </a:rPr>
              <a:t> </a:t>
            </a:r>
            <a:r>
              <a:rPr b="1" lang="en" sz="14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Pie chart displaying the categorization of trauma patients</a:t>
            </a:r>
            <a:r>
              <a:rPr b="1" lang="en" sz="1400" u="sng">
                <a:solidFill>
                  <a:schemeClr val="accent5"/>
                </a:solidFill>
              </a:rPr>
              <a:t> ,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</a:t>
            </a:r>
            <a:r>
              <a:rPr b="1" lang="en" sz="1400" u="sng">
                <a:solidFill>
                  <a:schemeClr val="accent5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ie chart of Trauma Statistics analysis</a:t>
            </a:r>
            <a:endParaRPr b="1" sz="1400" u="sng">
              <a:solidFill>
                <a:schemeClr val="accent5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29"/>
              <a:buNone/>
            </a:pPr>
            <a:r>
              <a:t/>
            </a:r>
            <a:endParaRPr b="1" sz="1400" u="sng">
              <a:solidFill>
                <a:schemeClr val="accent5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29"/>
              <a:buNone/>
            </a:pPr>
            <a:r>
              <a:t/>
            </a:r>
            <a:endParaRPr b="1" sz="14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29"/>
              <a:buNone/>
            </a:pPr>
            <a:r>
              <a:t/>
            </a:r>
            <a:endParaRPr b="1" sz="1400">
              <a:solidFill>
                <a:srgbClr val="C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29"/>
              <a:buNone/>
            </a:pPr>
            <a:r>
              <a:t/>
            </a:r>
            <a:endParaRPr b="1" sz="140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fd1da220d0_0_49"/>
          <p:cNvSpPr txBox="1"/>
          <p:nvPr>
            <p:ph type="title"/>
          </p:nvPr>
        </p:nvSpPr>
        <p:spPr>
          <a:xfrm>
            <a:off x="1042500" y="605421"/>
            <a:ext cx="70590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000">
                <a:solidFill>
                  <a:srgbClr val="C00000"/>
                </a:solidFill>
              </a:rPr>
              <a:t>Questions &amp; Discussion</a:t>
            </a:r>
            <a:endParaRPr sz="4000">
              <a:solidFill>
                <a:schemeClr val="accent5"/>
              </a:solidFill>
            </a:endParaRPr>
          </a:p>
        </p:txBody>
      </p:sp>
      <p:pic>
        <p:nvPicPr>
          <p:cNvPr descr="Graphical user interface, text&#10;&#10;Description automatically generated" id="432" name="Google Shape;432;g1fd1da220d0_0_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4995" y="4812201"/>
            <a:ext cx="1019000" cy="3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39000"/>
          </a:blip>
          <a:stretch>
            <a:fillRect/>
          </a:stretch>
        </a:blip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"/>
          <p:cNvSpPr txBox="1"/>
          <p:nvPr>
            <p:ph idx="1" type="body"/>
          </p:nvPr>
        </p:nvSpPr>
        <p:spPr>
          <a:xfrm>
            <a:off x="1056750" y="1159469"/>
            <a:ext cx="7030500" cy="3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Char char="●"/>
            </a:pPr>
            <a:r>
              <a:rPr b="1" lang="en" sz="18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The first computerized trauma database developed in 1969 in Chicago, Illinois. </a:t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Char char="●"/>
            </a:pPr>
            <a:r>
              <a:rPr b="1" lang="en" sz="18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The American College of Surgeons established the Database in 1989.  </a:t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Char char="●"/>
            </a:pPr>
            <a:r>
              <a:rPr b="1" lang="en" sz="18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First report was released in 2001.</a:t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Char char="●"/>
            </a:pPr>
            <a:r>
              <a:rPr b="1" lang="en" sz="18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Now the largest and most widely used trauma database in the United States</a:t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descr="Graphical user interface, text&#10;&#10;Description automatically generated" id="284" name="Google Shape;28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4995" y="4812201"/>
            <a:ext cx="1019000" cy="3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"/>
          <p:cNvSpPr txBox="1"/>
          <p:nvPr>
            <p:ph type="title"/>
          </p:nvPr>
        </p:nvSpPr>
        <p:spPr>
          <a:xfrm>
            <a:off x="1056750" y="579100"/>
            <a:ext cx="78702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200">
                <a:solidFill>
                  <a:srgbClr val="C00000"/>
                </a:solidFill>
              </a:rPr>
              <a:t>USA Trauma Database </a:t>
            </a:r>
            <a:r>
              <a:rPr lang="en" sz="3000">
                <a:solidFill>
                  <a:schemeClr val="accent5"/>
                </a:solidFill>
              </a:rPr>
              <a:t>History</a:t>
            </a:r>
            <a:endParaRPr sz="30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39000"/>
          </a:blip>
          <a:stretch>
            <a:fillRect/>
          </a:stretch>
        </a:blip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"/>
          <p:cNvSpPr txBox="1"/>
          <p:nvPr>
            <p:ph idx="1" type="body"/>
          </p:nvPr>
        </p:nvSpPr>
        <p:spPr>
          <a:xfrm>
            <a:off x="1056750" y="1147560"/>
            <a:ext cx="7030500" cy="3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ven Pro"/>
              <a:buChar char="●"/>
            </a:pPr>
            <a:r>
              <a:rPr b="1" lang="en" sz="15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“The more we know, the more we share, the more patients can recover to full health. It’s that simple, that profound.”</a:t>
            </a:r>
            <a:endParaRPr sz="1500">
              <a:latin typeface="Maven Pro"/>
              <a:ea typeface="Maven Pro"/>
              <a:cs typeface="Maven Pro"/>
              <a:sym typeface="Maven Pro"/>
            </a:endParaRPr>
          </a:p>
          <a:p>
            <a:pPr indent="-32385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ven Pro"/>
              <a:buChar char="●"/>
            </a:pPr>
            <a:r>
              <a:rPr b="1" lang="en" sz="15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It’s ultimate mission is to provide the trauma patients with most advanced and cost effective healthcare.</a:t>
            </a:r>
            <a:endParaRPr sz="1500">
              <a:latin typeface="Maven Pro"/>
              <a:ea typeface="Maven Pro"/>
              <a:cs typeface="Maven Pro"/>
              <a:sym typeface="Maven Pro"/>
            </a:endParaRPr>
          </a:p>
          <a:p>
            <a:pPr indent="-32385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ven Pro"/>
              <a:buChar char="●"/>
            </a:pPr>
            <a:r>
              <a:rPr b="1" lang="en" sz="15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The Trauma Database is a standardized database for healthcare research, also know at NTDB (National Trauma Database)</a:t>
            </a:r>
            <a:r>
              <a:rPr b="1" baseline="30000" lang="en" sz="1500" u="sng">
                <a:solidFill>
                  <a:srgbClr val="B42D87"/>
                </a:solid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</a:t>
            </a:r>
            <a:endParaRPr sz="1500">
              <a:solidFill>
                <a:srgbClr val="B42D87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2385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ven Pro"/>
              <a:buChar char="●"/>
            </a:pPr>
            <a:r>
              <a:rPr b="1" lang="en" sz="15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It is used for tracking data from hospitals across the country. </a:t>
            </a:r>
            <a:endParaRPr sz="1500">
              <a:latin typeface="Maven Pro"/>
              <a:ea typeface="Maven Pro"/>
              <a:cs typeface="Maven Pro"/>
              <a:sym typeface="Maven Pro"/>
            </a:endParaRPr>
          </a:p>
          <a:p>
            <a:pPr indent="-32385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ven Pro"/>
              <a:buChar char="●"/>
            </a:pPr>
            <a:r>
              <a:rPr b="1" lang="en" sz="15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Participating hospitals receive many benefits. </a:t>
            </a:r>
            <a:endParaRPr sz="15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descr="Graphical user interface, text&#10;&#10;Description automatically generated" id="291" name="Google Shape;291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4995" y="4812201"/>
            <a:ext cx="1019000" cy="3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"/>
          <p:cNvSpPr txBox="1"/>
          <p:nvPr>
            <p:ph type="title"/>
          </p:nvPr>
        </p:nvSpPr>
        <p:spPr>
          <a:xfrm>
            <a:off x="1056750" y="579100"/>
            <a:ext cx="78702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200">
                <a:solidFill>
                  <a:srgbClr val="C00000"/>
                </a:solidFill>
              </a:rPr>
              <a:t>USA Trauma Database </a:t>
            </a:r>
            <a:r>
              <a:rPr lang="en" sz="3000">
                <a:solidFill>
                  <a:schemeClr val="accent5"/>
                </a:solidFill>
              </a:rPr>
              <a:t>Overview</a:t>
            </a:r>
            <a:endParaRPr sz="30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39000"/>
          </a:blip>
          <a:stretch>
            <a:fillRect/>
          </a:stretch>
        </a:blip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"/>
          <p:cNvSpPr txBox="1"/>
          <p:nvPr>
            <p:ph type="title"/>
          </p:nvPr>
        </p:nvSpPr>
        <p:spPr>
          <a:xfrm>
            <a:off x="1056750" y="579100"/>
            <a:ext cx="787008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200">
                <a:solidFill>
                  <a:srgbClr val="C00000"/>
                </a:solidFill>
              </a:rPr>
              <a:t>USA Trauma Database </a:t>
            </a:r>
            <a:r>
              <a:rPr lang="en" sz="3000">
                <a:solidFill>
                  <a:schemeClr val="accent5"/>
                </a:solidFill>
              </a:rPr>
              <a:t>Business Rules</a:t>
            </a:r>
            <a:endParaRPr sz="3000">
              <a:solidFill>
                <a:schemeClr val="accent5"/>
              </a:solidFill>
            </a:endParaRPr>
          </a:p>
        </p:txBody>
      </p:sp>
      <p:sp>
        <p:nvSpPr>
          <p:cNvPr id="298" name="Google Shape;298;p5"/>
          <p:cNvSpPr txBox="1"/>
          <p:nvPr>
            <p:ph idx="1" type="body"/>
          </p:nvPr>
        </p:nvSpPr>
        <p:spPr>
          <a:xfrm>
            <a:off x="1056750" y="1133001"/>
            <a:ext cx="7870080" cy="3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717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64"/>
              <a:buFont typeface="Maven Pro"/>
              <a:buChar char="●"/>
            </a:pPr>
            <a:r>
              <a:rPr b="1" lang="en" sz="14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Database records each trauma incident, not the patient involved</a:t>
            </a:r>
            <a:endParaRPr b="1" sz="1400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717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64"/>
              <a:buFont typeface="Maven Pro"/>
              <a:buChar char="●"/>
            </a:pPr>
            <a:r>
              <a:rPr b="1" lang="en" sz="14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A person having multiple trauma would appear multiple times in database</a:t>
            </a:r>
            <a:endParaRPr b="1" sz="1400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7171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64"/>
              <a:buFont typeface="Maven Pro"/>
              <a:buChar char="●"/>
            </a:pPr>
            <a:r>
              <a:rPr b="1" lang="en" sz="14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To comply with HIPAA</a:t>
            </a:r>
            <a:r>
              <a:rPr b="1" baseline="30000" lang="en" sz="1400" u="sng">
                <a:solidFill>
                  <a:srgbClr val="B42D87"/>
                </a:solid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</a:t>
            </a:r>
            <a:r>
              <a:rPr b="1" lang="en" sz="14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 rules patient name and home address is not recorded</a:t>
            </a:r>
            <a:endParaRPr sz="1400">
              <a:latin typeface="Maven Pro"/>
              <a:ea typeface="Maven Pro"/>
              <a:cs typeface="Maven Pro"/>
              <a:sym typeface="Maven Pro"/>
            </a:endParaRPr>
          </a:p>
          <a:p>
            <a:pPr indent="-337171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64"/>
              <a:buFont typeface="Maven Pro"/>
              <a:buChar char="●"/>
            </a:pPr>
            <a:r>
              <a:rPr b="1" lang="en" sz="14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Diagnosis code, Procedure code, and Comorbidity Code is collected from CMS</a:t>
            </a:r>
            <a:r>
              <a:rPr b="1" baseline="30000" lang="en" sz="1400" u="sng">
                <a:solidFill>
                  <a:srgbClr val="B42D87"/>
                </a:solidFill>
                <a:latin typeface="Maven Pro"/>
                <a:ea typeface="Maven Pro"/>
                <a:cs typeface="Maven Pro"/>
                <a:sym typeface="Maven P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3</a:t>
            </a:r>
            <a:r>
              <a:rPr b="1" lang="en" sz="14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 (Center for Medicare and Medicaid Services)  </a:t>
            </a:r>
            <a:endParaRPr sz="1400">
              <a:latin typeface="Maven Pro"/>
              <a:ea typeface="Maven Pro"/>
              <a:cs typeface="Maven Pro"/>
              <a:sym typeface="Maven Pro"/>
            </a:endParaRPr>
          </a:p>
          <a:p>
            <a:pPr indent="-337171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64"/>
              <a:buFont typeface="Maven Pro"/>
              <a:buChar char="●"/>
            </a:pPr>
            <a:r>
              <a:rPr b="1" lang="en" sz="14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Above codes are recorded in ICD-10 (International Classification of Diseases) format</a:t>
            </a:r>
            <a:endParaRPr sz="1400">
              <a:latin typeface="Maven Pro"/>
              <a:ea typeface="Maven Pro"/>
              <a:cs typeface="Maven Pro"/>
              <a:sym typeface="Maven Pro"/>
            </a:endParaRPr>
          </a:p>
          <a:p>
            <a:pPr indent="-33717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64"/>
              <a:buFont typeface="Maven Pro"/>
              <a:buChar char="●"/>
            </a:pPr>
            <a:r>
              <a:rPr b="1" lang="en" sz="14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Vitals information is stored in a separate table to maintain additional level of security and control access to avoid identification of any PHI (Protected Health Information)</a:t>
            </a:r>
            <a:endParaRPr b="1" sz="1400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descr="Graphical user interface, text&#10;&#10;Description automatically generated" id="299" name="Google Shape;299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24995" y="4812201"/>
            <a:ext cx="1019000" cy="3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39000"/>
          </a:blip>
          <a:stretch>
            <a:fillRect/>
          </a:stretch>
        </a:blip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1"/>
          <p:cNvSpPr txBox="1"/>
          <p:nvPr>
            <p:ph type="title"/>
          </p:nvPr>
        </p:nvSpPr>
        <p:spPr>
          <a:xfrm>
            <a:off x="1056750" y="579100"/>
            <a:ext cx="787008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200">
                <a:solidFill>
                  <a:srgbClr val="C00000"/>
                </a:solidFill>
              </a:rPr>
              <a:t>USA Trauma Database </a:t>
            </a:r>
            <a:r>
              <a:rPr lang="en" sz="3000">
                <a:solidFill>
                  <a:schemeClr val="accent5"/>
                </a:solidFill>
              </a:rPr>
              <a:t>Priority Features</a:t>
            </a:r>
            <a:endParaRPr sz="3000">
              <a:solidFill>
                <a:schemeClr val="accent5"/>
              </a:solidFill>
            </a:endParaRPr>
          </a:p>
        </p:txBody>
      </p:sp>
      <p:sp>
        <p:nvSpPr>
          <p:cNvPr id="305" name="Google Shape;305;p11"/>
          <p:cNvSpPr txBox="1"/>
          <p:nvPr>
            <p:ph idx="1" type="body"/>
          </p:nvPr>
        </p:nvSpPr>
        <p:spPr>
          <a:xfrm>
            <a:off x="1056750" y="1133001"/>
            <a:ext cx="7471200" cy="3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19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64"/>
              <a:buFont typeface="Maven Pro"/>
              <a:buChar char="●"/>
            </a:pPr>
            <a:r>
              <a:rPr b="1" lang="en" sz="14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Facility (Hospital/Clinic) information </a:t>
            </a:r>
            <a:endParaRPr b="1" sz="1400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19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64"/>
              <a:buFont typeface="Maven Pro"/>
              <a:buChar char="●"/>
            </a:pPr>
            <a:r>
              <a:rPr b="1" lang="en" sz="14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Patient Demographics involved in an incident</a:t>
            </a:r>
            <a:endParaRPr b="1" sz="1400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19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64"/>
              <a:buFont typeface="Maven Pro"/>
              <a:buChar char="●"/>
            </a:pPr>
            <a:r>
              <a:rPr b="1" lang="en" sz="14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Vitals recorded after admission to Emergency Department</a:t>
            </a:r>
            <a:endParaRPr sz="1400">
              <a:latin typeface="Maven Pro"/>
              <a:ea typeface="Maven Pro"/>
              <a:cs typeface="Maven Pro"/>
              <a:sym typeface="Maven Pro"/>
            </a:endParaRPr>
          </a:p>
          <a:p>
            <a:pPr indent="-33019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64"/>
              <a:buFont typeface="Maven Pro"/>
              <a:buChar char="●"/>
            </a:pPr>
            <a:r>
              <a:rPr b="1" lang="en" sz="14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Diagnosis done by physician </a:t>
            </a:r>
            <a:endParaRPr sz="1400">
              <a:latin typeface="Maven Pro"/>
              <a:ea typeface="Maven Pro"/>
              <a:cs typeface="Maven Pro"/>
              <a:sym typeface="Maven Pro"/>
            </a:endParaRPr>
          </a:p>
          <a:p>
            <a:pPr indent="-33019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64"/>
              <a:buFont typeface="Maven Pro"/>
              <a:buChar char="●"/>
            </a:pPr>
            <a:r>
              <a:rPr b="1" lang="en" sz="14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Pre-existing comorbidities </a:t>
            </a:r>
            <a:endParaRPr sz="1400">
              <a:latin typeface="Maven Pro"/>
              <a:ea typeface="Maven Pro"/>
              <a:cs typeface="Maven Pro"/>
              <a:sym typeface="Maven Pro"/>
            </a:endParaRPr>
          </a:p>
          <a:p>
            <a:pPr indent="-33019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64"/>
              <a:buFont typeface="Maven Pro"/>
              <a:buChar char="●"/>
            </a:pPr>
            <a:r>
              <a:rPr b="1" lang="en" sz="14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Procedure(s) done by physician </a:t>
            </a:r>
            <a:endParaRPr b="1" sz="1400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19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64"/>
              <a:buFont typeface="Maven Pro"/>
              <a:buChar char="●"/>
            </a:pPr>
            <a:r>
              <a:rPr b="1" lang="en" sz="14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Discharge Status</a:t>
            </a:r>
            <a:endParaRPr b="1" sz="1400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19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64"/>
              <a:buFont typeface="Maven Pro"/>
              <a:buChar char="●"/>
            </a:pPr>
            <a:r>
              <a:rPr b="1" lang="en" sz="1400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Payment Information </a:t>
            </a:r>
            <a:endParaRPr sz="14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descr="Graphical user interface, text&#10;&#10;Description automatically generated" id="306" name="Google Shape;30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4995" y="4812201"/>
            <a:ext cx="1019000" cy="3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20000"/>
          </a:blip>
          <a:stretch>
            <a:fillRect/>
          </a:stretch>
        </a:blip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"/>
          <p:cNvSpPr txBox="1"/>
          <p:nvPr>
            <p:ph type="title"/>
          </p:nvPr>
        </p:nvSpPr>
        <p:spPr>
          <a:xfrm>
            <a:off x="1054790" y="579090"/>
            <a:ext cx="81192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200">
                <a:solidFill>
                  <a:srgbClr val="C00000"/>
                </a:solidFill>
              </a:rPr>
              <a:t>USA Trauma Database </a:t>
            </a:r>
            <a:r>
              <a:rPr lang="en">
                <a:solidFill>
                  <a:schemeClr val="accent5"/>
                </a:solidFill>
              </a:rPr>
              <a:t>Conceptual Model</a:t>
            </a:r>
            <a:endParaRPr sz="3200">
              <a:solidFill>
                <a:schemeClr val="accent5"/>
              </a:solidFill>
            </a:endParaRPr>
          </a:p>
        </p:txBody>
      </p:sp>
      <p:pic>
        <p:nvPicPr>
          <p:cNvPr descr="Graphical user interface, text&#10;&#10;Description automatically generated" id="312" name="Google Shape;31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4995" y="4812201"/>
            <a:ext cx="1019000" cy="3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6"/>
          <p:cNvSpPr txBox="1"/>
          <p:nvPr/>
        </p:nvSpPr>
        <p:spPr>
          <a:xfrm>
            <a:off x="218792" y="1936800"/>
            <a:ext cx="27360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n" sz="1400" u="none" cap="none" strike="noStrike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Demographics table is the center of the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n" sz="1400" u="none" cap="none" strike="noStrike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Most of the tables have (optional) many to many relationship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en" sz="1400" u="none" cap="none" strike="noStrike">
                <a:solidFill>
                  <a:srgbClr val="002060"/>
                </a:solidFill>
                <a:latin typeface="Maven Pro"/>
                <a:ea typeface="Maven Pro"/>
                <a:cs typeface="Maven Pro"/>
                <a:sym typeface="Maven Pro"/>
              </a:rPr>
              <a:t>Each incident related information can be recorded following the business requirements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2032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0206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14" name="Google Shape;314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07200" y="1125650"/>
            <a:ext cx="5744548" cy="394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20000"/>
          </a:blip>
          <a:stretch>
            <a:fillRect/>
          </a:stretch>
        </a:blip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7"/>
          <p:cNvSpPr txBox="1"/>
          <p:nvPr>
            <p:ph type="title"/>
          </p:nvPr>
        </p:nvSpPr>
        <p:spPr>
          <a:xfrm>
            <a:off x="1056750" y="579100"/>
            <a:ext cx="787008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200">
                <a:solidFill>
                  <a:srgbClr val="C00000"/>
                </a:solidFill>
              </a:rPr>
              <a:t>USA Trauma Database</a:t>
            </a:r>
            <a:r>
              <a:rPr lang="en" sz="3100">
                <a:solidFill>
                  <a:srgbClr val="C00000"/>
                </a:solidFill>
              </a:rPr>
              <a:t> </a:t>
            </a:r>
            <a:r>
              <a:rPr lang="en" sz="3100">
                <a:solidFill>
                  <a:schemeClr val="accent5"/>
                </a:solidFill>
              </a:rPr>
              <a:t>Relational Model</a:t>
            </a:r>
            <a:endParaRPr sz="3100">
              <a:solidFill>
                <a:schemeClr val="accent5"/>
              </a:solidFill>
            </a:endParaRPr>
          </a:p>
        </p:txBody>
      </p:sp>
      <p:pic>
        <p:nvPicPr>
          <p:cNvPr descr="Graphical user interface, text&#10;&#10;Description automatically generated" id="320" name="Google Shape;32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4995" y="4812201"/>
            <a:ext cx="1019000" cy="3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&#10;&#10;Description automatically generated" id="321" name="Google Shape;32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867" y="988518"/>
            <a:ext cx="8926830" cy="418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25000"/>
          </a:blip>
          <a:stretch>
            <a:fillRect/>
          </a:stretch>
        </a:blip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8"/>
          <p:cNvSpPr txBox="1"/>
          <p:nvPr>
            <p:ph type="title"/>
          </p:nvPr>
        </p:nvSpPr>
        <p:spPr>
          <a:xfrm>
            <a:off x="1056750" y="579100"/>
            <a:ext cx="787008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200">
                <a:solidFill>
                  <a:srgbClr val="C00000"/>
                </a:solidFill>
              </a:rPr>
              <a:t>USA Trauma Database </a:t>
            </a:r>
            <a:r>
              <a:rPr lang="en" sz="2950">
                <a:solidFill>
                  <a:schemeClr val="accent5"/>
                </a:solidFill>
              </a:rPr>
              <a:t>Physical Model</a:t>
            </a:r>
            <a:endParaRPr sz="2950">
              <a:solidFill>
                <a:schemeClr val="accent5"/>
              </a:solidFill>
            </a:endParaRPr>
          </a:p>
        </p:txBody>
      </p:sp>
      <p:pic>
        <p:nvPicPr>
          <p:cNvPr descr="Graphical user interface, text&#10;&#10;Description automatically generated" id="327" name="Google Shape;32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4995" y="4812201"/>
            <a:ext cx="1019000" cy="3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&#10;&#10;Description automatically generated" id="328" name="Google Shape;328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7093" y="1135015"/>
            <a:ext cx="6749814" cy="401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